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00" r:id="rId3"/>
    <p:sldId id="301" r:id="rId4"/>
    <p:sldId id="298" r:id="rId5"/>
    <p:sldId id="299" r:id="rId6"/>
    <p:sldId id="290" r:id="rId7"/>
    <p:sldId id="291" r:id="rId8"/>
    <p:sldId id="292" r:id="rId9"/>
    <p:sldId id="297" r:id="rId10"/>
    <p:sldId id="293" r:id="rId11"/>
    <p:sldId id="258" r:id="rId12"/>
    <p:sldId id="259" r:id="rId13"/>
    <p:sldId id="294" r:id="rId14"/>
    <p:sldId id="302" r:id="rId15"/>
    <p:sldId id="260" r:id="rId16"/>
    <p:sldId id="295" r:id="rId17"/>
    <p:sldId id="261" r:id="rId18"/>
    <p:sldId id="262" r:id="rId19"/>
    <p:sldId id="303" r:id="rId20"/>
    <p:sldId id="274" r:id="rId21"/>
    <p:sldId id="266" r:id="rId22"/>
    <p:sldId id="267" r:id="rId23"/>
    <p:sldId id="275" r:id="rId24"/>
    <p:sldId id="269" r:id="rId25"/>
    <p:sldId id="270" r:id="rId26"/>
    <p:sldId id="271" r:id="rId27"/>
    <p:sldId id="272" r:id="rId28"/>
    <p:sldId id="273" r:id="rId29"/>
    <p:sldId id="276" r:id="rId30"/>
    <p:sldId id="278" r:id="rId31"/>
    <p:sldId id="282" r:id="rId32"/>
    <p:sldId id="283" r:id="rId33"/>
    <p:sldId id="304" r:id="rId34"/>
    <p:sldId id="279" r:id="rId35"/>
    <p:sldId id="286" r:id="rId36"/>
    <p:sldId id="287" r:id="rId37"/>
    <p:sldId id="284" r:id="rId38"/>
    <p:sldId id="288" r:id="rId39"/>
    <p:sldId id="285" r:id="rId40"/>
    <p:sldId id="280" r:id="rId41"/>
    <p:sldId id="296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45D8C1-4FC8-4753-85CD-678DCC598717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9A248-88CF-4C87-9CBD-4880773D14A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1CFAE4-FAB5-4C74-BD3F-BBC7FD791533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3F3252-9909-4B9F-ABA5-F69DF198906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24B5BB-4FD4-49AE-A43D-FF5331A813F4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1FDDD-38E2-44B0-9E84-9C5BC0CA79C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C77AA7-CFFC-4B0D-AAA8-7D552E035DD9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F3B069-E5A1-4E2B-B2AE-7EB74A4A9E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A5424A-A929-4EC0-8084-DCA4AA386048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A74767-07CA-446B-8DC4-3D5BD6EA831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2A94CF-B32E-42E9-B280-682B7428C77B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3F762-C4C8-4EF5-A2E7-B50868840B2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605D0C-F1FE-4341-8A0B-0D1789F0FAE0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FBFCD-8525-4B76-8C2F-61CA799EC6B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061EE6-33BA-4843-8B7E-958F3C9122C5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3999F-37F7-414F-9D58-2E15AE6EF77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980D4-0E89-451C-8A07-2B92EE43BCEF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9C8075-384F-4B51-A18C-27407C6DFCA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8FF938-366B-430C-8FDB-0F3B0549BD4E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245511A-293F-451C-AB54-12E14D81B4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B0A92B-DA87-4772-BDD7-E37D2191B124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165C05-7919-4B24-BAC2-5B886A2417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5E1935-356D-49F9-8254-6123E8AE0570}" type="datetimeFigureOut">
              <a:rPr lang="ru-RU" smtClean="0"/>
              <a:pPr>
                <a:defRPr/>
              </a:pPr>
              <a:t>14.09.2022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5B3ED7B-3F93-4F12-B78F-09D4422E8A0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hanacademy.org/contribute" TargetMode="External"/><Relationship Id="rId2" Type="http://schemas.openxmlformats.org/officeDocument/2006/relationships/hyperlink" Target="http://ru.khanacademy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2622153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/>
            <a:r>
              <a:rPr lang="ru-RU" altLang="ru-RU" dirty="0" smtClean="0"/>
              <a:t>Введение в Эконометрику</a:t>
            </a:r>
            <a:br>
              <a:rPr lang="ru-RU" altLang="ru-RU" dirty="0" smtClean="0"/>
            </a:b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 smtClean="0"/>
              <a:t>Первое занятие</a:t>
            </a:r>
            <a:br>
              <a:rPr lang="ru-RU" altLang="ru-RU" dirty="0" smtClean="0"/>
            </a:b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Тема 1. Эконометрическое моделирование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83568" y="1412776"/>
            <a:ext cx="7520940" cy="3579849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800" dirty="0" smtClean="0"/>
              <a:t>Возникновение эконометрики как науки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800" dirty="0" smtClean="0"/>
              <a:t>Определение эконометрики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800" dirty="0" smtClean="0"/>
              <a:t>Прикладные цели эконометрики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800" dirty="0" smtClean="0"/>
              <a:t>Этапы эконометрического моделирования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032188" y="0"/>
            <a:ext cx="7520940" cy="548640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Назначение эконометрики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692696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«</a:t>
            </a:r>
            <a:r>
              <a:rPr lang="ru-RU" sz="2400" dirty="0">
                <a:latin typeface="+mn-lt"/>
                <a:cs typeface="+mn-cs"/>
              </a:rPr>
              <a:t>Экономисты часто интересуются </a:t>
            </a:r>
            <a:r>
              <a:rPr lang="ru-RU" sz="2400" dirty="0" smtClean="0">
                <a:latin typeface="+mn-lt"/>
                <a:cs typeface="+mn-cs"/>
              </a:rPr>
              <a:t>связями между </a:t>
            </a:r>
            <a:r>
              <a:rPr lang="ru-RU" sz="2400" dirty="0">
                <a:latin typeface="+mn-lt"/>
                <a:cs typeface="+mn-cs"/>
              </a:rPr>
              <a:t>различными величинами, </a:t>
            </a:r>
            <a:r>
              <a:rPr lang="ru-RU" sz="2400" dirty="0" smtClean="0">
                <a:latin typeface="+mn-lt"/>
                <a:cs typeface="+mn-cs"/>
              </a:rPr>
              <a:t>например, между </a:t>
            </a:r>
            <a:r>
              <a:rPr lang="ru-RU" sz="2400" dirty="0">
                <a:latin typeface="+mn-lt"/>
                <a:cs typeface="+mn-cs"/>
              </a:rPr>
              <a:t>заработной платой человека и </a:t>
            </a:r>
            <a:r>
              <a:rPr lang="ru-RU" sz="2400" dirty="0" smtClean="0">
                <a:latin typeface="+mn-lt"/>
                <a:cs typeface="+mn-cs"/>
              </a:rPr>
              <a:t>уровнем образования</a:t>
            </a:r>
            <a:r>
              <a:rPr lang="ru-RU" sz="2400" dirty="0">
                <a:latin typeface="+mn-lt"/>
                <a:cs typeface="+mn-cs"/>
              </a:rPr>
              <a:t>. Наиболее важная </a:t>
            </a:r>
            <a:r>
              <a:rPr lang="ru-RU" sz="2400" dirty="0" smtClean="0">
                <a:latin typeface="+mn-lt"/>
                <a:cs typeface="+mn-cs"/>
              </a:rPr>
              <a:t>задача эконометрики </a:t>
            </a:r>
            <a:r>
              <a:rPr lang="ru-RU" sz="2400" dirty="0">
                <a:latin typeface="+mn-lt"/>
                <a:cs typeface="+mn-cs"/>
              </a:rPr>
              <a:t>состоит в том, чтобы измерить </a:t>
            </a:r>
            <a:r>
              <a:rPr lang="ru-RU" sz="2400" dirty="0" smtClean="0">
                <a:latin typeface="+mn-lt"/>
                <a:cs typeface="+mn-cs"/>
              </a:rPr>
              <a:t>эти связи </a:t>
            </a:r>
            <a:r>
              <a:rPr lang="ru-RU" sz="2400" dirty="0">
                <a:latin typeface="+mn-lt"/>
                <a:cs typeface="+mn-cs"/>
              </a:rPr>
              <a:t>количественно на основе </a:t>
            </a:r>
            <a:r>
              <a:rPr lang="ru-RU" sz="2400" dirty="0" smtClean="0">
                <a:latin typeface="+mn-lt"/>
                <a:cs typeface="+mn-cs"/>
              </a:rPr>
              <a:t>имеющихся данных </a:t>
            </a:r>
            <a:r>
              <a:rPr lang="ru-RU" sz="2400" dirty="0">
                <a:latin typeface="+mn-lt"/>
                <a:cs typeface="+mn-cs"/>
              </a:rPr>
              <a:t>при помощи статистических методов, </a:t>
            </a:r>
            <a:r>
              <a:rPr lang="ru-RU" sz="2400" dirty="0" smtClean="0">
                <a:latin typeface="+mn-lt"/>
                <a:cs typeface="+mn-cs"/>
              </a:rPr>
              <a:t>а также </a:t>
            </a:r>
            <a:r>
              <a:rPr lang="ru-RU" sz="2400" dirty="0">
                <a:latin typeface="+mn-lt"/>
                <a:cs typeface="+mn-cs"/>
              </a:rPr>
              <a:t>соответствующим </a:t>
            </a:r>
            <a:r>
              <a:rPr lang="ru-RU" sz="2400" dirty="0" smtClean="0">
                <a:latin typeface="+mn-lt"/>
                <a:cs typeface="+mn-cs"/>
              </a:rPr>
              <a:t>образом интерпретировать </a:t>
            </a:r>
            <a:r>
              <a:rPr lang="ru-RU" sz="2400" dirty="0">
                <a:latin typeface="+mn-lt"/>
                <a:cs typeface="+mn-cs"/>
              </a:rPr>
              <a:t>или использовать полученные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результаты»</a:t>
            </a: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20940" cy="908680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/>
              <a:t>Различные толкования эконометрики</a:t>
            </a:r>
            <a:br>
              <a:rPr lang="ru-RU" altLang="ru-RU" sz="3200" b="1" dirty="0" smtClean="0"/>
            </a:br>
            <a:endParaRPr lang="ru-RU" altLang="ru-RU" sz="32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495928" cy="4365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1. Эконометрика – это раздел экономики, занимающийся разработкой и применением </a:t>
            </a:r>
            <a:r>
              <a:rPr lang="ru-RU" sz="2800" b="0" dirty="0" smtClean="0"/>
              <a:t>статистических</a:t>
            </a:r>
            <a:r>
              <a:rPr lang="ru-RU" sz="2000" b="0" dirty="0" smtClean="0"/>
              <a:t> методов для измерений взаимосвязей между  экономическими переменными (С. Фишер)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2. Основная задача эконометрики – наполнить эмпирическим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содержанием априорные экономические рассуждения (Л.Клейн)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3. Эконометрика является не более чем набором инструментов, хотя и очень полезных. Она является одновременно нашим телескопом и нашим микроскопом для изучения окружающего экономического мира (Ц. </a:t>
            </a:r>
            <a:r>
              <a:rPr lang="ru-RU" sz="2000" b="0" dirty="0" err="1" smtClean="0"/>
              <a:t>Грилихес</a:t>
            </a:r>
            <a:r>
              <a:rPr lang="ru-RU" sz="2000" b="0" dirty="0" smtClean="0"/>
              <a:t>)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4. Цель эконометрики – эмпирический вывод экономических законов (Э. </a:t>
            </a:r>
            <a:r>
              <a:rPr lang="ru-RU" sz="2000" b="0" dirty="0" err="1" smtClean="0"/>
              <a:t>Маленво</a:t>
            </a:r>
            <a:r>
              <a:rPr lang="ru-RU" sz="2000" b="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620688"/>
            <a:ext cx="7520940" cy="548640"/>
          </a:xfrm>
        </p:spPr>
        <p:txBody>
          <a:bodyPr/>
          <a:lstStyle/>
          <a:p>
            <a:pPr algn="ctr" eaLnBrk="1" hangingPunct="1"/>
            <a:r>
              <a:rPr lang="ru-RU" altLang="ru-RU" sz="4000" dirty="0" smtClean="0"/>
              <a:t>История эконометрики как науки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484784"/>
            <a:ext cx="7520940" cy="357984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14288" algn="ctr" eaLnBrk="1" hangingPunct="1"/>
            <a:r>
              <a:rPr lang="ru-RU" altLang="ru-RU" sz="2400" b="0" dirty="0" smtClean="0"/>
              <a:t>1910, Австро-Венгрия –</a:t>
            </a:r>
          </a:p>
          <a:p>
            <a:pPr indent="14288" algn="ctr" eaLnBrk="1" hangingPunct="1">
              <a:buFont typeface="Arial" charset="0"/>
              <a:buNone/>
            </a:pPr>
            <a:r>
              <a:rPr lang="ru-RU" altLang="ru-RU" sz="2400" b="0" dirty="0" smtClean="0"/>
              <a:t> бухгалтер П. </a:t>
            </a:r>
            <a:r>
              <a:rPr lang="ru-RU" altLang="ru-RU" sz="2400" b="0" dirty="0" err="1" smtClean="0"/>
              <a:t>Цьемпа</a:t>
            </a:r>
            <a:r>
              <a:rPr lang="ru-RU" altLang="ru-RU" sz="2400" b="0" dirty="0" smtClean="0"/>
              <a:t> ввел термин «эконометрика»</a:t>
            </a:r>
          </a:p>
          <a:p>
            <a:pPr indent="14288" algn="just" eaLnBrk="1" hangingPunct="1">
              <a:buFontTx/>
              <a:buNone/>
            </a:pPr>
            <a:r>
              <a:rPr lang="ru-RU" altLang="ru-RU" sz="2400" b="0" i="1" dirty="0" err="1" smtClean="0"/>
              <a:t>Цьемпа</a:t>
            </a:r>
            <a:r>
              <a:rPr lang="ru-RU" altLang="ru-RU" sz="2400" b="0" i="1" dirty="0" smtClean="0"/>
              <a:t> считал, что если к данным бухгалтерского учета применить методы алгебры и геометрии, то будет получено новое, более глубокое представление о результатах хозяйственной деятельности</a:t>
            </a:r>
            <a:r>
              <a:rPr lang="ru-RU" altLang="ru-RU" sz="2400" b="0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76672"/>
            <a:ext cx="5832648" cy="792088"/>
          </a:xfrm>
        </p:spPr>
        <p:txBody>
          <a:bodyPr/>
          <a:lstStyle/>
          <a:p>
            <a:r>
              <a:rPr lang="ru-RU" dirty="0"/>
              <a:t>Хватит истории?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G:\Мой диск\2022-2023\darslar\ekon kirish\ппт\картинка\истори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408712" cy="358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172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Предмет эконометрики</a:t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Эконометрика</a:t>
            </a:r>
            <a:r>
              <a:rPr lang="ru-RU" sz="2400" b="1" i="1" dirty="0" smtClean="0"/>
              <a:t> – это наука, </a:t>
            </a:r>
            <a:r>
              <a:rPr lang="ru-RU" sz="2400" i="1" dirty="0" smtClean="0"/>
              <a:t>в которой </a:t>
            </a:r>
            <a:r>
              <a:rPr lang="ru-RU" sz="2400" b="1" i="1" dirty="0" smtClean="0"/>
              <a:t>на базе </a:t>
            </a:r>
            <a:r>
              <a:rPr lang="ru-RU" sz="2400" b="1" dirty="0" smtClean="0"/>
              <a:t>реальных</a:t>
            </a:r>
            <a:r>
              <a:rPr lang="ru-RU" sz="2400" dirty="0" smtClean="0"/>
              <a:t> статистических данных строятся, анализируются и совершенствуются </a:t>
            </a:r>
            <a:r>
              <a:rPr lang="ru-RU" sz="2400" b="1" dirty="0" smtClean="0"/>
              <a:t>математические модели </a:t>
            </a:r>
            <a:r>
              <a:rPr lang="ru-RU" sz="2400" dirty="0" smtClean="0"/>
              <a:t>реальных экономических явлений.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           </a:t>
            </a:r>
            <a:r>
              <a:rPr lang="ru-RU" sz="2400" u="sng" dirty="0" smtClean="0"/>
              <a:t>В основе эконометрики </a:t>
            </a:r>
            <a:r>
              <a:rPr lang="ru-RU" sz="2400" dirty="0" smtClean="0"/>
              <a:t>лежат: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- экономическая теория,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- социально-экономическая статистика,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-теория вероятностей и математическая статистика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76672"/>
            <a:ext cx="7520940" cy="548640"/>
          </a:xfrm>
        </p:spPr>
        <p:txBody>
          <a:bodyPr/>
          <a:lstStyle/>
          <a:p>
            <a:pPr algn="ctr" eaLnBrk="1" hangingPunct="1"/>
            <a:r>
              <a:rPr lang="ru-RU" altLang="ru-RU" sz="4000" dirty="0" smtClean="0"/>
              <a:t>Прикладные цели эконометрики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484784"/>
            <a:ext cx="7520940" cy="357984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174625" indent="274638" eaLnBrk="1" hangingPunct="1">
              <a:lnSpc>
                <a:spcPct val="90000"/>
              </a:lnSpc>
            </a:pPr>
            <a:r>
              <a:rPr lang="ru-RU" altLang="ru-RU" sz="2800" b="0" dirty="0" smtClean="0"/>
              <a:t>вывод экономических законов;</a:t>
            </a:r>
          </a:p>
          <a:p>
            <a:pPr marL="174625" indent="274638" eaLnBrk="1" hangingPunct="1">
              <a:lnSpc>
                <a:spcPct val="90000"/>
              </a:lnSpc>
            </a:pPr>
            <a:r>
              <a:rPr lang="ru-RU" altLang="ru-RU" sz="2800" b="0" dirty="0" smtClean="0"/>
              <a:t>формулировка экономических моделей, основываясь на экономической теории и эмпирических данных;</a:t>
            </a:r>
          </a:p>
          <a:p>
            <a:pPr marL="174625" indent="274638" eaLnBrk="1" hangingPunct="1">
              <a:lnSpc>
                <a:spcPct val="90000"/>
              </a:lnSpc>
            </a:pPr>
            <a:r>
              <a:rPr lang="ru-RU" altLang="ru-RU" sz="2800" b="0" dirty="0" smtClean="0"/>
              <a:t>оценка неизвестных величин (параметров) в этих моделях;</a:t>
            </a:r>
          </a:p>
          <a:p>
            <a:pPr marL="174625" indent="274638" eaLnBrk="1" hangingPunct="1">
              <a:lnSpc>
                <a:spcPct val="90000"/>
              </a:lnSpc>
            </a:pPr>
            <a:r>
              <a:rPr lang="ru-RU" altLang="ru-RU" sz="2800" b="0" dirty="0" smtClean="0"/>
              <a:t>прогнозирование и оценка точности прогноза;</a:t>
            </a:r>
          </a:p>
          <a:p>
            <a:pPr marL="174625" indent="274638" eaLnBrk="1" hangingPunct="1">
              <a:lnSpc>
                <a:spcPct val="90000"/>
              </a:lnSpc>
            </a:pPr>
            <a:r>
              <a:rPr lang="ru-RU" altLang="ru-RU" sz="2800" b="0" dirty="0" smtClean="0"/>
              <a:t>выработка рекомендаций по экономической политике.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СТРУКТУРА ЭКОНОМЕТРИЧЕСКОГО ИССЛЕДОВАНИЯ</a:t>
            </a:r>
            <a:endParaRPr lang="ru-RU" altLang="ru-RU" sz="28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268413"/>
            <a:ext cx="7561262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6480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ЧТО ТАКОЕ МОДЕЛЬ?</a:t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3888432"/>
          </a:xfrm>
        </p:spPr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altLang="ru-RU" sz="3200" b="0" dirty="0" smtClean="0"/>
              <a:t>• Модель – это упрощенное, идеализированное представление процессов реального мира.</a:t>
            </a:r>
          </a:p>
          <a:p>
            <a:pPr algn="just" eaLnBrk="1" hangingPunct="1">
              <a:buFont typeface="Arial" charset="0"/>
              <a:buNone/>
            </a:pPr>
            <a:r>
              <a:rPr lang="ru-RU" altLang="ru-RU" sz="3200" b="0" dirty="0" smtClean="0"/>
              <a:t>• Модель должна быть простой, чтобы её легко было обработать. </a:t>
            </a:r>
          </a:p>
          <a:p>
            <a:pPr algn="just" eaLnBrk="1" hangingPunct="1">
              <a:buFont typeface="Arial" charset="0"/>
              <a:buNone/>
            </a:pPr>
            <a:r>
              <a:rPr lang="ru-RU" altLang="ru-RU" sz="3200" b="0" dirty="0" smtClean="0"/>
              <a:t>• Но достаточно общей, чтобы быть полезной.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437112"/>
            <a:ext cx="5796136" cy="242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165304"/>
            <a:ext cx="7520940" cy="5486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352928" cy="475252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модель давайте посмотрим что говорят по этому в Хан академии</a:t>
            </a:r>
          </a:p>
          <a:p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/>
            <a:r>
              <a:rPr lang="ru-RU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Khan</a:t>
            </a: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Academy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некоммерческой организацией с целью изменить образование к лучшему, предоставляя бесплатное образование мирового класса для каждого, всегда. 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/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канал на русском языке. 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 algn="ctr"/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можете посетить наш сайт по адресу: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http://ru.khanacademy.org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363538" algn="ctr"/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хотите помочь в этих усилиях, пожалуйста, напишите нам по адресу: 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63538" algn="ctr"/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www.khanacademy.org/contribute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464" y="980728"/>
            <a:ext cx="7128792" cy="33843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b="0" dirty="0"/>
              <a:t>Физические упражнения, если ими заниматься должным образом, помогают человеку стать здоровее, а умственные – богаче. Лень же лишает человека и здоровья, и богатства. </a:t>
            </a:r>
          </a:p>
          <a:p>
            <a:pPr algn="ctr"/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5491134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Угадайте кто автор 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17071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20940" cy="548640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/>
              <a:t>Экономические модели</a:t>
            </a:r>
            <a:endParaRPr lang="ru-RU" alt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980728"/>
            <a:ext cx="7925504" cy="36724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Экономисты стремятся понять природу и функционирование экономических систем.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Их интересуют как </a:t>
            </a:r>
            <a:r>
              <a:rPr lang="ru-RU" sz="2400" b="0" dirty="0" smtClean="0">
                <a:solidFill>
                  <a:srgbClr val="FF0000"/>
                </a:solidFill>
              </a:rPr>
              <a:t>макрообъекты</a:t>
            </a:r>
            <a:r>
              <a:rPr lang="ru-RU" sz="2400" b="0" dirty="0" smtClean="0"/>
              <a:t>, макровеличины и макроявления (экономика страны, обменный курс, инфляция), так и </a:t>
            </a:r>
            <a:r>
              <a:rPr lang="ru-RU" sz="2400" b="0" dirty="0" smtClean="0">
                <a:solidFill>
                  <a:srgbClr val="FF0000"/>
                </a:solidFill>
              </a:rPr>
              <a:t>микрообъекты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микровеличины</a:t>
            </a:r>
            <a:r>
              <a:rPr lang="ru-RU" sz="2400" b="0" dirty="0" smtClean="0"/>
              <a:t> и микроявления (фирмы, домохозяйства, затраты, потребление, рыночная эффективность).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20940" cy="7977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Модели нужны, чтобы:</a:t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352816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0" dirty="0" smtClean="0"/>
              <a:t>Понять взаимосвязи в экономике.</a:t>
            </a:r>
          </a:p>
          <a:p>
            <a:pPr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0" dirty="0" smtClean="0"/>
              <a:t>Сделать условные прогнозы о поведении предметов и процессов.</a:t>
            </a:r>
          </a:p>
          <a:p>
            <a:pPr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0" dirty="0" smtClean="0"/>
              <a:t>Условные прогнозы помогают фирмам, потребителям и правительствам принять решения и изменить результаты.</a:t>
            </a:r>
          </a:p>
          <a:p>
            <a:pPr algn="just" eaLnBrk="1" fontAlgn="auto" hangingPunct="1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2400" b="0" dirty="0" smtClean="0"/>
              <a:t>Другая важная цель состоит в том, чтобы проверить экономическую теорию –разработать базу понимания, в которой мы уверены.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3817094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altLang="ru-RU" sz="2800" b="0" dirty="0" smtClean="0"/>
              <a:t>Первый шаг в понимании экономической</a:t>
            </a:r>
          </a:p>
          <a:p>
            <a:pPr algn="just" eaLnBrk="1" hangingPunct="1">
              <a:buFont typeface="Arial" charset="0"/>
              <a:buNone/>
            </a:pPr>
            <a:r>
              <a:rPr lang="ru-RU" altLang="ru-RU" sz="2800" b="0" dirty="0" smtClean="0"/>
              <a:t>системы состоит в построении 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2800" dirty="0" smtClean="0"/>
              <a:t>ЭКОНОМЕТРИЧЕКОЙ 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2800" dirty="0" smtClean="0"/>
              <a:t>теоретической модели.</a:t>
            </a:r>
          </a:p>
          <a:p>
            <a:pPr algn="ctr" eaLnBrk="1" hangingPunct="1">
              <a:buFont typeface="Arial" charset="0"/>
              <a:buNone/>
            </a:pPr>
            <a:endParaRPr lang="ru-RU" altLang="ru-RU" sz="2800" dirty="0" smtClean="0"/>
          </a:p>
          <a:p>
            <a:pPr algn="just" eaLnBrk="1" hangingPunct="1">
              <a:buFont typeface="Arial" charset="0"/>
              <a:buNone/>
            </a:pPr>
            <a:r>
              <a:rPr lang="ru-RU" altLang="ru-RU" sz="2800" b="0" dirty="0" smtClean="0"/>
              <a:t>• Модели упрощают реальность.</a:t>
            </a:r>
          </a:p>
          <a:p>
            <a:pPr algn="just" eaLnBrk="1" hangingPunct="1">
              <a:buFont typeface="Arial" charset="0"/>
              <a:buNone/>
            </a:pPr>
            <a:r>
              <a:rPr lang="ru-RU" altLang="ru-RU" sz="2800" b="0" dirty="0" smtClean="0"/>
              <a:t>• Они имеют целью сбор только фундаментальных признаков системы.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Является ли упрощение проблемой?</a:t>
            </a:r>
            <a:br>
              <a:rPr lang="ru-RU" altLang="ru-RU" sz="3200" b="1" dirty="0" smtClean="0">
                <a:solidFill>
                  <a:srgbClr val="FF0000"/>
                </a:solidFill>
              </a:rPr>
            </a:br>
            <a:endParaRPr lang="ru-RU" alt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268760"/>
            <a:ext cx="7520940" cy="3579849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• Простые модели критикуются так как: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– они слишком упрощены или наивны;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– их допущения нереалистичны.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• Может быть лучше начать с более общих</a:t>
            </a:r>
            <a:r>
              <a:rPr lang="en-US" b="0" dirty="0" smtClean="0"/>
              <a:t> </a:t>
            </a:r>
            <a:r>
              <a:rPr lang="ru-RU" b="0" dirty="0" smtClean="0"/>
              <a:t>моделей и затем упростить их.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>
                <a:solidFill>
                  <a:srgbClr val="FF0000"/>
                </a:solidFill>
              </a:rPr>
              <a:t>НО! </a:t>
            </a:r>
            <a:r>
              <a:rPr lang="ru-RU" b="0" dirty="0" smtClean="0"/>
              <a:t>Экономические результаты зависят от решений экономических единиц (фирм, домохозяйств, правительства) в рамках действующей технологии и имеющихся ресурсов.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• Поэтому теоретические модели используют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>
                <a:solidFill>
                  <a:srgbClr val="FF0000"/>
                </a:solidFill>
              </a:rPr>
              <a:t>поведенческие и технологические связи</a:t>
            </a:r>
            <a:r>
              <a:rPr lang="ru-RU" b="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503238" y="1497013"/>
            <a:ext cx="4212778" cy="3516163"/>
          </a:xfrm>
        </p:spPr>
        <p:txBody>
          <a:bodyPr>
            <a:normAutofit fontScale="92500" lnSpcReduction="10000"/>
          </a:bodyPr>
          <a:lstStyle/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400" b="0" dirty="0" smtClean="0"/>
              <a:t>1 тип ЭМ: </a:t>
            </a:r>
          </a:p>
          <a:p>
            <a:pPr algn="just" eaLnBrk="1" hangingPunct="1">
              <a:defRPr/>
            </a:pPr>
            <a:r>
              <a:rPr lang="ru-RU" altLang="ru-RU" sz="2400" dirty="0" smtClean="0"/>
              <a:t>Поведенческие связи </a:t>
            </a:r>
            <a:r>
              <a:rPr lang="ru-RU" altLang="ru-RU" sz="2400" b="0" dirty="0" smtClean="0"/>
              <a:t>отображают  принятие решений различными экономическими группами.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altLang="ru-RU" sz="2400" b="0" dirty="0" smtClean="0"/>
              <a:t>2 тип ЭМ:</a:t>
            </a:r>
          </a:p>
          <a:p>
            <a:pPr algn="just" eaLnBrk="1" hangingPunct="1">
              <a:defRPr/>
            </a:pPr>
            <a:r>
              <a:rPr lang="ru-RU" altLang="ru-RU" sz="2400" b="0" dirty="0" smtClean="0"/>
              <a:t> </a:t>
            </a:r>
            <a:r>
              <a:rPr lang="ru-RU" altLang="ru-RU" sz="2400" dirty="0" smtClean="0"/>
              <a:t>Технологические связи </a:t>
            </a:r>
            <a:r>
              <a:rPr lang="ru-RU" altLang="ru-RU" sz="2400" b="0" dirty="0" smtClean="0"/>
              <a:t>отображают текущие ограничения для принимающих решения.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463" y="322263"/>
            <a:ext cx="8715375" cy="11747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altLang="ru-RU" sz="3200" b="1" dirty="0">
                <a:solidFill>
                  <a:prstClr val="black"/>
                </a:solidFill>
                <a:latin typeface="Calibri"/>
                <a:cs typeface="+mn-cs"/>
              </a:rPr>
              <a:t>Типы  МОДЕЛЕЙ 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altLang="ru-RU" sz="3200" b="1" dirty="0">
                <a:solidFill>
                  <a:prstClr val="black"/>
                </a:solidFill>
                <a:latin typeface="Calibri"/>
                <a:cs typeface="+mn-cs"/>
              </a:rPr>
              <a:t>в эконометрическом анализе</a:t>
            </a:r>
          </a:p>
        </p:txBody>
      </p:sp>
      <p:pic>
        <p:nvPicPr>
          <p:cNvPr id="1026" name="Picture 2" descr="Поведенческие факторы сайта: как они влияют на продвижение сегодня? - UM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898" y="1476684"/>
            <a:ext cx="3531940" cy="264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 smtClean="0">
                <a:solidFill>
                  <a:srgbClr val="FF0000"/>
                </a:solidFill>
              </a:rPr>
              <a:t>Для применения эконометрического анализа</a:t>
            </a:r>
            <a:r>
              <a:rPr lang="en-US" altLang="ru-RU" sz="2800" dirty="0" smtClean="0">
                <a:solidFill>
                  <a:srgbClr val="FF0000"/>
                </a:solidFill>
              </a:rPr>
              <a:t> </a:t>
            </a:r>
            <a:r>
              <a:rPr lang="ru-RU" altLang="ru-RU" sz="2800" dirty="0" smtClean="0">
                <a:solidFill>
                  <a:srgbClr val="FF0000"/>
                </a:solidFill>
              </a:rPr>
              <a:t>необходимы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4"/>
            <a:ext cx="7520940" cy="357984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1. Экономическая теория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2. Статистические данные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3. Методика, позволяющая проверить теорию 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данных (теория оценивания параметров)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0" dirty="0" smtClean="0"/>
              <a:t>4. </a:t>
            </a:r>
            <a:r>
              <a:rPr lang="ru-RU" sz="2400" b="0" i="1" dirty="0" smtClean="0"/>
              <a:t>"</a:t>
            </a:r>
            <a:r>
              <a:rPr lang="ru-RU" sz="2400" b="0" i="1" dirty="0" err="1" smtClean="0"/>
              <a:t>know-how</a:t>
            </a:r>
            <a:r>
              <a:rPr lang="ru-RU" sz="2400" b="0" i="1" dirty="0" smtClean="0"/>
              <a:t>",чтобы знать «как» применить теорию </a:t>
            </a:r>
            <a:r>
              <a:rPr lang="ru-RU" sz="2400" b="0" dirty="0" smtClean="0"/>
              <a:t>оценивания к нашим данным, и как решить - насколько результат успешен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/>
              <a:t>Задачи эконометрики</a:t>
            </a:r>
            <a:endParaRPr lang="ru-RU" alt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1. Построение эконометрических моделей в</a:t>
            </a:r>
            <a:r>
              <a:rPr lang="en-US" sz="2000" b="0" dirty="0" smtClean="0"/>
              <a:t> </a:t>
            </a:r>
            <a:r>
              <a:rPr lang="ru-RU" sz="2000" b="0" dirty="0" smtClean="0"/>
              <a:t>математической форме (</a:t>
            </a:r>
            <a:r>
              <a:rPr lang="ru-RU" sz="2000" b="0" dirty="0" smtClean="0">
                <a:solidFill>
                  <a:srgbClr val="FF0000"/>
                </a:solidFill>
              </a:rPr>
              <a:t>задача спецификации</a:t>
            </a:r>
            <a:r>
              <a:rPr lang="ru-RU" sz="2000" b="0" dirty="0" smtClean="0"/>
              <a:t>).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2. Оценка параметров полученной модели (</a:t>
            </a:r>
            <a:r>
              <a:rPr lang="ru-RU" sz="2000" b="0" dirty="0" smtClean="0">
                <a:solidFill>
                  <a:srgbClr val="FF0000"/>
                </a:solidFill>
              </a:rPr>
              <a:t>задача</a:t>
            </a:r>
            <a:r>
              <a:rPr lang="en-US" sz="2000" b="0" dirty="0" smtClean="0">
                <a:solidFill>
                  <a:srgbClr val="FF0000"/>
                </a:solidFill>
              </a:rPr>
              <a:t> </a:t>
            </a:r>
            <a:r>
              <a:rPr lang="ru-RU" sz="2000" b="0" dirty="0" smtClean="0">
                <a:solidFill>
                  <a:srgbClr val="FF0000"/>
                </a:solidFill>
              </a:rPr>
              <a:t>параметризации).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3. Проверка качества модели и ее параметров (</a:t>
            </a:r>
            <a:r>
              <a:rPr lang="ru-RU" sz="2000" b="0" dirty="0" smtClean="0">
                <a:solidFill>
                  <a:srgbClr val="FF0000"/>
                </a:solidFill>
              </a:rPr>
              <a:t>задача</a:t>
            </a:r>
            <a:r>
              <a:rPr lang="en-US" sz="2000" b="0" dirty="0" smtClean="0">
                <a:solidFill>
                  <a:srgbClr val="FF0000"/>
                </a:solidFill>
              </a:rPr>
              <a:t> </a:t>
            </a:r>
            <a:r>
              <a:rPr lang="ru-RU" sz="2000" b="0" dirty="0" smtClean="0">
                <a:solidFill>
                  <a:srgbClr val="FF0000"/>
                </a:solidFill>
              </a:rPr>
              <a:t>верификации).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0" dirty="0" smtClean="0"/>
              <a:t>4. Использование построенных моделей для объяснения поведения исследуемых экономических показателей, прогнозирования, а также для осмысленного проведения экономической политики.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/>
              <a:t>ПОСЛЕДОВАТЕЛЬНОСТЬ ЭТАПОВ</a:t>
            </a:r>
            <a:br>
              <a:rPr lang="ru-RU" altLang="ru-RU" sz="3200" b="1" smtClean="0"/>
            </a:br>
            <a:r>
              <a:rPr lang="ru-RU" altLang="ru-RU" sz="3200" b="1" smtClean="0"/>
              <a:t>ЭКОНОМЕТРИЧЕСКОГО ИССЛЕДОВАНИЯ</a:t>
            </a:r>
            <a:endParaRPr lang="ru-RU" altLang="ru-RU" sz="3200" smtClean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12875"/>
            <a:ext cx="8005762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000" dirty="0" smtClean="0"/>
              <a:t>Этапы эконометрического моделирования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340768"/>
            <a:ext cx="7520940" cy="3579849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1) Постановочный  этап: в</a:t>
            </a:r>
            <a:r>
              <a:rPr lang="en-US" b="0" dirty="0" smtClean="0"/>
              <a:t>ыдвижение </a:t>
            </a:r>
            <a:r>
              <a:rPr lang="en-US" b="0" dirty="0" err="1" smtClean="0"/>
              <a:t>рабочей</a:t>
            </a:r>
            <a:r>
              <a:rPr lang="en-US" b="0" dirty="0" smtClean="0"/>
              <a:t> </a:t>
            </a:r>
            <a:r>
              <a:rPr lang="en-US" b="0" dirty="0" err="1" smtClean="0"/>
              <a:t>гипотезы</a:t>
            </a:r>
            <a:r>
              <a:rPr lang="ru-RU" b="0" dirty="0" smtClean="0"/>
              <a:t>,  анализ сущностей и информации,  известных до начала моделирования, формализация </a:t>
            </a:r>
            <a:r>
              <a:rPr lang="en-US" b="0" dirty="0" err="1" smtClean="0"/>
              <a:t>теоретической</a:t>
            </a:r>
            <a:r>
              <a:rPr lang="en-US" b="0" dirty="0" smtClean="0"/>
              <a:t> </a:t>
            </a:r>
            <a:r>
              <a:rPr lang="en-US" b="0" dirty="0" err="1" smtClean="0"/>
              <a:t>модели</a:t>
            </a:r>
            <a:r>
              <a:rPr lang="ru-RU" b="0" dirty="0" smtClean="0"/>
              <a:t>; с</a:t>
            </a:r>
            <a:r>
              <a:rPr lang="en-US" b="0" dirty="0" smtClean="0"/>
              <a:t>бор </a:t>
            </a:r>
            <a:r>
              <a:rPr lang="ru-RU" b="0" dirty="0" smtClean="0"/>
              <a:t> статистических </a:t>
            </a:r>
            <a:r>
              <a:rPr lang="en-US" b="0" dirty="0" smtClean="0"/>
              <a:t>данных</a:t>
            </a:r>
            <a:endParaRPr lang="ru-RU" b="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 smtClean="0"/>
              <a:t>2)</a:t>
            </a:r>
            <a:r>
              <a:rPr lang="en-US" b="0" dirty="0" smtClean="0"/>
              <a:t> Спецификация эконометрической модели</a:t>
            </a:r>
            <a:r>
              <a:rPr lang="ru-RU" b="0" dirty="0" smtClean="0"/>
              <a:t>: определение математической формы выраженных связей, ограничений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/>
              <a:t>3</a:t>
            </a:r>
            <a:r>
              <a:rPr lang="ru-RU" b="0" dirty="0" smtClean="0"/>
              <a:t>) Параметризация: о</a:t>
            </a:r>
            <a:r>
              <a:rPr lang="en-US" b="0" dirty="0" smtClean="0"/>
              <a:t>ценка параметров</a:t>
            </a:r>
            <a:r>
              <a:rPr lang="ru-RU" b="0" dirty="0" smtClean="0"/>
              <a:t> (коэффициентов)</a:t>
            </a:r>
            <a:r>
              <a:rPr lang="en-US" b="0" dirty="0" smtClean="0"/>
              <a:t> эконометрической модели</a:t>
            </a:r>
            <a:endParaRPr lang="ru-RU" b="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/>
              <a:t>4</a:t>
            </a:r>
            <a:r>
              <a:rPr lang="ru-RU" b="0" dirty="0" smtClean="0"/>
              <a:t>) Идентификация: т</a:t>
            </a:r>
            <a:r>
              <a:rPr lang="en-US" b="0" dirty="0" smtClean="0"/>
              <a:t>естирование спецификации эконометрической модели</a:t>
            </a:r>
            <a:r>
              <a:rPr lang="ru-RU" b="0" dirty="0" smtClean="0"/>
              <a:t>, проверка значимости параметров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0" dirty="0"/>
              <a:t>5</a:t>
            </a:r>
            <a:r>
              <a:rPr lang="ru-RU" b="0" dirty="0" smtClean="0"/>
              <a:t>) Верификация: проверка адекватности модели, п</a:t>
            </a:r>
            <a:r>
              <a:rPr lang="en-US" b="0" dirty="0" smtClean="0"/>
              <a:t>рогнозирование с помощью модели</a:t>
            </a:r>
            <a:r>
              <a:rPr lang="ru-RU" b="0" dirty="0" smtClean="0"/>
              <a:t>, и</a:t>
            </a:r>
            <a:r>
              <a:rPr lang="en-US" b="0" dirty="0" smtClean="0"/>
              <a:t>спользование модели для контроля или ревизии теории</a:t>
            </a:r>
            <a:endParaRPr lang="ru-RU" b="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Пример:</a:t>
            </a:r>
            <a:br>
              <a:rPr lang="ru-RU" b="1" dirty="0" smtClean="0"/>
            </a:br>
            <a:r>
              <a:rPr lang="ru-RU" b="1" dirty="0" smtClean="0"/>
              <a:t>Кейнсианская теория потребления</a:t>
            </a:r>
            <a:endParaRPr lang="ru-RU" dirty="0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62100"/>
            <a:ext cx="5715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62100"/>
            <a:ext cx="7848600" cy="489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5661248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Роберт </a:t>
            </a:r>
            <a:r>
              <a:rPr lang="ru-RU" sz="3600" i="1" dirty="0" err="1"/>
              <a:t>Кийосаки</a:t>
            </a:r>
            <a:endParaRPr lang="ru-RU" sz="3600" dirty="0"/>
          </a:p>
        </p:txBody>
      </p:sp>
      <p:pic>
        <p:nvPicPr>
          <p:cNvPr id="3074" name="Picture 2" descr="G:\Мой диск\2022-2023\darslar\ekon kirish\ппт\картинка\robert-kijosaki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268" y="1100138"/>
            <a:ext cx="5939688" cy="35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555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ТИПЫ ДАННЫХ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en-US" altLang="ru-RU" sz="2400" b="1" dirty="0" smtClean="0"/>
              <a:t>Cross-sectional (</a:t>
            </a:r>
            <a:r>
              <a:rPr lang="ru-RU" altLang="ru-RU" sz="2400" b="1" dirty="0" smtClean="0"/>
              <a:t>пространственные) -  н</a:t>
            </a:r>
            <a:r>
              <a:rPr lang="ru-RU" altLang="ru-RU" sz="2400" dirty="0" smtClean="0"/>
              <a:t>аблюдения, собранные в один момент времени по различным объектам (</a:t>
            </a:r>
            <a:r>
              <a:rPr lang="ru-RU" altLang="ru-RU" sz="2400" b="1" dirty="0" smtClean="0"/>
              <a:t>фирмы, индивиды, страны… </a:t>
            </a:r>
            <a:r>
              <a:rPr lang="en-US" altLang="ru-RU" sz="2400" b="1" dirty="0" smtClean="0"/>
              <a:t>etc.)</a:t>
            </a:r>
            <a:r>
              <a:rPr lang="ru-RU" altLang="ru-RU" sz="2400" b="1" dirty="0" smtClean="0"/>
              <a:t>.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en-US" altLang="ru-RU" sz="2400" b="1" dirty="0" smtClean="0"/>
              <a:t>Time series (</a:t>
            </a:r>
            <a:r>
              <a:rPr lang="ru-RU" altLang="ru-RU" sz="2400" b="1" dirty="0" smtClean="0"/>
              <a:t>временные ряды)- н</a:t>
            </a:r>
            <a:r>
              <a:rPr lang="ru-RU" altLang="ru-RU" sz="2400" dirty="0" smtClean="0"/>
              <a:t>аблюдения, собранные об одном объекте в различные моменты времени </a:t>
            </a:r>
            <a:r>
              <a:rPr lang="en-US" altLang="ru-RU" sz="2400" dirty="0" smtClean="0"/>
              <a:t>(</a:t>
            </a:r>
            <a:r>
              <a:rPr lang="en-US" altLang="ru-RU" sz="2400" b="1" dirty="0" smtClean="0"/>
              <a:t>GP, </a:t>
            </a:r>
            <a:r>
              <a:rPr lang="en-US" altLang="ru-RU" sz="2400" b="1" dirty="0" err="1" smtClean="0"/>
              <a:t>Unemployted</a:t>
            </a:r>
            <a:r>
              <a:rPr lang="en-US" altLang="ru-RU" sz="2400" b="1" dirty="0" smtClean="0"/>
              <a:t>,… etc.)</a:t>
            </a:r>
            <a:r>
              <a:rPr lang="ru-RU" altLang="ru-RU" sz="2400" b="1" dirty="0" smtClean="0"/>
              <a:t>.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en-US" altLang="ru-RU" sz="2400" b="1" dirty="0" smtClean="0"/>
              <a:t>Mixed</a:t>
            </a:r>
            <a:r>
              <a:rPr lang="ru-RU" altLang="ru-RU" sz="2400" b="1" dirty="0" smtClean="0"/>
              <a:t>(Смешанный тип данных)- н</a:t>
            </a:r>
            <a:r>
              <a:rPr lang="ru-RU" altLang="ru-RU" sz="2400" dirty="0" smtClean="0"/>
              <a:t>аблюдения, собранные о нескольких объектах на протяжении нескольких периодов времени.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68313" y="952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rgbClr val="FF0000"/>
                </a:solidFill>
              </a:rPr>
              <a:t>ВИДЫ ЗАВИСИМОСТЕЙ МЕЖДУ ПЕРЕМЕННЫМИ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395288" y="1125538"/>
            <a:ext cx="8497887" cy="46418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1. Функциональные: </a:t>
            </a:r>
            <a:r>
              <a:rPr lang="en-US" altLang="ru-RU" sz="2400" b="0" i="1" dirty="0" smtClean="0"/>
              <a:t>Y = f(X).</a:t>
            </a:r>
            <a:r>
              <a:rPr lang="ru-RU" altLang="ru-RU" sz="2400" b="0" i="1" dirty="0" smtClean="0"/>
              <a:t> </a:t>
            </a:r>
            <a:r>
              <a:rPr lang="ru-RU" altLang="ru-RU" sz="2400" b="0" dirty="0" smtClean="0"/>
              <a:t>Имеют место при исследовании связей между неслучайными переменными.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Такие связи в эконометрике </a:t>
            </a:r>
            <a:r>
              <a:rPr lang="ru-RU" altLang="ru-RU" sz="2400" b="0" dirty="0" smtClean="0">
                <a:solidFill>
                  <a:srgbClr val="FF0000"/>
                </a:solidFill>
              </a:rPr>
              <a:t>НЕ рассматриваются.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2. Статистические: Изменение одной из величин влечет изменение закона распределения другой (доход – потребление, цена – спрос и т.д.).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2.а) Корреляционные: При изменении среднего значения одной из величин изменяется среднее значение другой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(связь между переменными не носит направленного характера)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400" b="0" dirty="0" smtClean="0"/>
              <a:t>2. б) Регрессионные: Односторонняя зависимость среднего значения случайной величины </a:t>
            </a:r>
            <a:r>
              <a:rPr lang="ru-RU" altLang="ru-RU" sz="2400" b="0" i="1" dirty="0" smtClean="0"/>
              <a:t>Y от одной X или нескольких  </a:t>
            </a:r>
            <a:r>
              <a:rPr lang="en-US" altLang="ru-RU" sz="2400" b="0" i="1" dirty="0" smtClean="0"/>
              <a:t>X1,</a:t>
            </a:r>
            <a:r>
              <a:rPr lang="ru-RU" altLang="ru-RU" sz="2400" b="0" i="1" dirty="0" smtClean="0"/>
              <a:t>…, </a:t>
            </a:r>
            <a:r>
              <a:rPr lang="ru-RU" altLang="ru-RU" sz="2400" b="0" i="1" dirty="0" err="1" smtClean="0"/>
              <a:t>Xm</a:t>
            </a:r>
            <a:r>
              <a:rPr lang="ru-RU" altLang="ru-RU" sz="2400" b="0" i="1" dirty="0" smtClean="0"/>
              <a:t> случайных или детерминированных величин</a:t>
            </a:r>
            <a:endParaRPr lang="ru-RU" altLang="ru-RU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РЕГРЕССИОННЫЙ АНАЛИЗ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2725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Регрессионный анализ </a:t>
            </a:r>
            <a:r>
              <a:rPr lang="ru-RU" sz="2400" dirty="0" smtClean="0"/>
              <a:t>– наиболее часто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используемый </a:t>
            </a:r>
            <a:r>
              <a:rPr lang="ru-RU" sz="2400" dirty="0" smtClean="0">
                <a:solidFill>
                  <a:srgbClr val="FF0000"/>
                </a:solidFill>
              </a:rPr>
              <a:t>инструмент</a:t>
            </a:r>
            <a:r>
              <a:rPr lang="ru-RU" sz="2400" dirty="0" smtClean="0"/>
              <a:t> в эконометрике.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Регрессионный анализ </a:t>
            </a:r>
            <a:r>
              <a:rPr lang="ru-RU" sz="2400" dirty="0" smtClean="0"/>
              <a:t>представляет собой анализ форм связи, устанавливающих количественные соотношения между случайными величинами изучаемого случайного процесса.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Это процесс определения аналитического выражения функции связи, в котором изменения результативной переменной происходит под влиянием факторной(независимой)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88640"/>
            <a:ext cx="7520940" cy="548640"/>
          </a:xfrm>
        </p:spPr>
        <p:txBody>
          <a:bodyPr/>
          <a:lstStyle/>
          <a:p>
            <a:r>
              <a:rPr lang="ru-RU" dirty="0" smtClean="0"/>
              <a:t>Видео </a:t>
            </a:r>
            <a:r>
              <a:rPr lang="ru-RU" dirty="0" err="1" smtClean="0"/>
              <a:t>рооолик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118224" cy="35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21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ТИПЫ МОДЕЛЕЙ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altLang="ru-RU" sz="3200" dirty="0" smtClean="0"/>
              <a:t>В зависимости от типа данных, а так же от целей исследования и моделирования выбирается та или иная форма эконометрической модели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ПРИМЕРЫ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1438"/>
            <a:ext cx="4392613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1438"/>
            <a:ext cx="414337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/>
              <a:t/>
            </a:r>
            <a:br>
              <a:rPr lang="ru-RU" altLang="ru-RU" sz="3200" smtClean="0"/>
            </a:br>
            <a:r>
              <a:rPr lang="ru-RU" altLang="ru-RU" sz="3200" smtClean="0"/>
              <a:t>ПРИМЕРЫ ЭКОНОМЕТРИЧЕСКИХ МОДЕЛЕЙ</a:t>
            </a:r>
            <a:br>
              <a:rPr lang="ru-RU" altLang="ru-RU" sz="3200" smtClean="0"/>
            </a:br>
            <a:r>
              <a:rPr lang="ru-RU" altLang="ru-RU" sz="3200" smtClean="0"/>
              <a:t/>
            </a:r>
            <a:br>
              <a:rPr lang="ru-RU" altLang="ru-RU" sz="3200" smtClean="0"/>
            </a:br>
            <a:r>
              <a:rPr lang="ru-RU" altLang="ru-RU" sz="2800" b="1" smtClean="0"/>
              <a:t>Модель спроса и предложения</a:t>
            </a:r>
            <a:endParaRPr lang="ru-RU" altLang="ru-RU" sz="2800" smtClean="0"/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16113"/>
            <a:ext cx="460851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Прямоугольник 5"/>
          <p:cNvSpPr>
            <a:spLocks noChangeArrowheads="1"/>
          </p:cNvSpPr>
          <p:nvPr/>
        </p:nvSpPr>
        <p:spPr bwMode="auto">
          <a:xfrm>
            <a:off x="827088" y="3933825"/>
            <a:ext cx="77771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latin typeface="Calibri" pitchFamily="34" charset="0"/>
              </a:rPr>
              <a:t>Простая линейная макроэкономическая модель</a:t>
            </a:r>
            <a:endParaRPr lang="ru-RU" altLang="ru-RU" sz="2800">
              <a:latin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652963"/>
            <a:ext cx="38227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684213" y="908050"/>
            <a:ext cx="79200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3200" b="1" i="1">
                <a:solidFill>
                  <a:srgbClr val="FF0000"/>
                </a:solidFill>
                <a:latin typeface="Calibri" pitchFamily="34" charset="0"/>
              </a:rPr>
              <a:t>Регрессия</a:t>
            </a:r>
            <a:r>
              <a:rPr lang="ru-RU" altLang="ru-RU" sz="3200" b="1" i="1">
                <a:latin typeface="Calibri" pitchFamily="34" charset="0"/>
              </a:rPr>
              <a:t> – функциональная зависимость между </a:t>
            </a:r>
            <a:r>
              <a:rPr lang="ru-RU" altLang="ru-RU" sz="3200" b="1">
                <a:latin typeface="Calibri" pitchFamily="34" charset="0"/>
              </a:rPr>
              <a:t>объясняющими переменными и условным математическим ожиданием (средним значением) </a:t>
            </a:r>
            <a:r>
              <a:rPr lang="ru-RU" altLang="ru-RU" sz="3200">
                <a:latin typeface="Calibri" pitchFamily="34" charset="0"/>
              </a:rPr>
              <a:t>зависимой переменной, которая строится с целью</a:t>
            </a:r>
          </a:p>
          <a:p>
            <a:pPr algn="just"/>
            <a:r>
              <a:rPr lang="ru-RU" altLang="ru-RU" sz="3200">
                <a:latin typeface="Calibri" pitchFamily="34" charset="0"/>
              </a:rPr>
              <a:t>прогнозирования этого среднего значения при фиксированных значениях объясняющих переменных.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РЕГРЕССИОННАЯ МОДЕЛЬ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12875"/>
            <a:ext cx="77787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Прямоугольник 4"/>
          <p:cNvSpPr>
            <a:spLocks noChangeArrowheads="1"/>
          </p:cNvSpPr>
          <p:nvPr/>
        </p:nvSpPr>
        <p:spPr bwMode="auto">
          <a:xfrm>
            <a:off x="468313" y="2781300"/>
            <a:ext cx="7848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latin typeface="Calibri" pitchFamily="34" charset="0"/>
              </a:rPr>
              <a:t>Теоретическая парная линейная </a:t>
            </a:r>
            <a:r>
              <a:rPr lang="ru-RU" altLang="ru-RU" sz="2800">
                <a:latin typeface="Calibri" pitchFamily="34" charset="0"/>
              </a:rPr>
              <a:t>регрессионная модель</a:t>
            </a:r>
            <a:endParaRPr lang="ru-RU" altLang="ru-RU" sz="2800" b="1">
              <a:latin typeface="Calibri" pitchFamily="34" charset="0"/>
            </a:endParaRPr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644900"/>
            <a:ext cx="474345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5876925"/>
            <a:ext cx="3816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Box 8"/>
          <p:cNvSpPr txBox="1">
            <a:spLocks noChangeArrowheads="1"/>
          </p:cNvSpPr>
          <p:nvPr/>
        </p:nvSpPr>
        <p:spPr bwMode="auto">
          <a:xfrm>
            <a:off x="3348038" y="4437063"/>
            <a:ext cx="5040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>
                <a:latin typeface="Calibri" pitchFamily="34" charset="0"/>
              </a:rPr>
              <a:t>где </a:t>
            </a:r>
            <a:r>
              <a:rPr lang="ru-RU" altLang="ru-RU" i="1">
                <a:latin typeface="Calibri" pitchFamily="34" charset="0"/>
              </a:rPr>
              <a:t>b0, b1 - теоретические коэффициенты</a:t>
            </a:r>
          </a:p>
          <a:p>
            <a:pPr eaLnBrk="1" hangingPunct="1"/>
            <a:r>
              <a:rPr lang="ru-RU" altLang="ru-RU" i="1">
                <a:latin typeface="Calibri" pitchFamily="34" charset="0"/>
              </a:rPr>
              <a:t>Е</a:t>
            </a:r>
            <a:r>
              <a:rPr lang="en-US" altLang="ru-RU" i="1">
                <a:latin typeface="Calibri" pitchFamily="34" charset="0"/>
              </a:rPr>
              <a:t>i </a:t>
            </a:r>
            <a:r>
              <a:rPr lang="ru-RU" altLang="ru-RU" i="1">
                <a:latin typeface="Calibri" pitchFamily="34" charset="0"/>
              </a:rPr>
              <a:t> - случайное отклонение.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32776" name="TextBox 9"/>
          <p:cNvSpPr txBox="1">
            <a:spLocks noChangeArrowheads="1"/>
          </p:cNvSpPr>
          <p:nvPr/>
        </p:nvSpPr>
        <p:spPr bwMode="auto">
          <a:xfrm>
            <a:off x="900113" y="5013325"/>
            <a:ext cx="7056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>
                <a:latin typeface="Calibri" pitchFamily="34" charset="0"/>
              </a:rPr>
              <a:t>В общем (</a:t>
            </a:r>
            <a:r>
              <a:rPr lang="ru-RU" altLang="ru-RU" sz="2000" b="1">
                <a:latin typeface="Calibri" pitchFamily="34" charset="0"/>
              </a:rPr>
              <a:t>векторном) виде теоретическую </a:t>
            </a:r>
            <a:r>
              <a:rPr lang="ru-RU" altLang="ru-RU" sz="2000">
                <a:latin typeface="Calibri" pitchFamily="34" charset="0"/>
              </a:rPr>
              <a:t>парную линейную регрессионную модель будем  представлять в виде: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520940" cy="54864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РЕГРЕССИОННАЯ МОДЕЛЬ: </a:t>
            </a:r>
            <a:r>
              <a:rPr lang="ru-RU" sz="3200" dirty="0" smtClean="0">
                <a:solidFill>
                  <a:srgbClr val="FF0000"/>
                </a:solidFill>
              </a:rPr>
              <a:t>состав переменных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ru-RU" sz="2800" i="1" dirty="0" smtClean="0">
                <a:solidFill>
                  <a:srgbClr val="FF0000"/>
                </a:solidFill>
              </a:rPr>
              <a:t>X - </a:t>
            </a:r>
            <a:r>
              <a:rPr lang="ru-RU" altLang="ru-RU" sz="2800" i="1" dirty="0" smtClean="0">
                <a:solidFill>
                  <a:srgbClr val="FF0000"/>
                </a:solidFill>
              </a:rPr>
              <a:t>объясняющая</a:t>
            </a:r>
            <a:r>
              <a:rPr lang="ru-RU" altLang="ru-RU" sz="2800" i="1" dirty="0" smtClean="0"/>
              <a:t>, входная, предсказывающая,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dirty="0" smtClean="0"/>
              <a:t>экзогенная, неслучайная переменная, фактор,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dirty="0" smtClean="0"/>
              <a:t>регрессор, факторный признак.</a:t>
            </a:r>
          </a:p>
          <a:p>
            <a:pPr eaLnBrk="1" hangingPunct="1">
              <a:buFont typeface="Arial" charset="0"/>
              <a:buNone/>
            </a:pPr>
            <a:r>
              <a:rPr lang="en-US" altLang="ru-RU" sz="2800" i="1" dirty="0" smtClean="0">
                <a:solidFill>
                  <a:srgbClr val="FF0000"/>
                </a:solidFill>
              </a:rPr>
              <a:t>Y - </a:t>
            </a:r>
            <a:r>
              <a:rPr lang="ru-RU" altLang="ru-RU" sz="2800" i="1" dirty="0" smtClean="0">
                <a:solidFill>
                  <a:srgbClr val="FF0000"/>
                </a:solidFill>
              </a:rPr>
              <a:t>зависимая, объясняемая</a:t>
            </a:r>
            <a:r>
              <a:rPr lang="ru-RU" altLang="ru-RU" sz="2800" i="1" dirty="0" smtClean="0"/>
              <a:t>, выходная,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dirty="0" smtClean="0"/>
              <a:t>результирующая, эндогенная, случайная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dirty="0" smtClean="0"/>
              <a:t>переменная, результирующий признак.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7520940" cy="1119024"/>
          </a:xfrm>
        </p:spPr>
        <p:txBody>
          <a:bodyPr>
            <a:normAutofit/>
          </a:bodyPr>
          <a:lstStyle/>
          <a:p>
            <a:r>
              <a:rPr lang="ru-RU" dirty="0" smtClean="0"/>
              <a:t>Что нужно знать перед тем как начат изучения </a:t>
            </a:r>
            <a:r>
              <a:rPr lang="ru-RU" dirty="0" smtClean="0">
                <a:solidFill>
                  <a:srgbClr val="FF0000"/>
                </a:solidFill>
              </a:rPr>
              <a:t>эконометрику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19872" y="1862133"/>
            <a:ext cx="5212101" cy="34506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Математический анализ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Линейная алгебра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Теория вероятностей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Математическая статистика</a:t>
            </a:r>
            <a:endParaRPr lang="ru-RU" sz="2800" dirty="0"/>
          </a:p>
        </p:txBody>
      </p:sp>
      <p:pic>
        <p:nvPicPr>
          <p:cNvPr id="1026" name="Picture 2" descr="G:\Мой диск\2022-2023\darslar\ekon kirish\ппт\картинка\вид-на-парня-удивили-озадаченный-неожиданный-человек-недоумения-и-1715456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62" b="92035" l="14188" r="82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83" t="4778" r="16776" b="9482"/>
          <a:stretch/>
        </p:blipFill>
        <p:spPr bwMode="auto">
          <a:xfrm>
            <a:off x="-56660" y="3839028"/>
            <a:ext cx="3410857" cy="301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8149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ПРИРОДА РЕГРЕССОРОВ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96975"/>
            <a:ext cx="82073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Вопросы для самопроверки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836712"/>
            <a:ext cx="7520940" cy="561662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Кто первый ввел в употребление термин «Эконометрика».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В каком году был основан журнал «</a:t>
            </a:r>
            <a:r>
              <a:rPr lang="en-US" altLang="ru-RU" sz="1800" dirty="0" smtClean="0"/>
              <a:t>E</a:t>
            </a:r>
            <a:r>
              <a:rPr lang="ru-RU" altLang="ru-RU" sz="1800" dirty="0" smtClean="0"/>
              <a:t>с</a:t>
            </a:r>
            <a:r>
              <a:rPr lang="en-US" altLang="ru-RU" sz="1800" dirty="0" err="1" smtClean="0"/>
              <a:t>onometrics</a:t>
            </a:r>
            <a:r>
              <a:rPr lang="ru-RU" altLang="ru-RU" sz="1800" dirty="0" smtClean="0"/>
              <a:t>».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Каких вы знаете лауреатов нобелевской премии по экономике за достижения в эконометрических методах.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На каких «трех китах» базируется современная экономическая теория.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Приведите определение эконометрики, отражающее современный взгляд на эту науку.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Каковы прикладные задачи эконометрики.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Перечислите основные этапы эконометрического моделирования.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Что входит в спецификацию модели.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Что происходит на этапе идентификации модели.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Какие основные типы эконометрических данных вы знаете.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Назовите виды  формализации эконометрических моделей 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Основные типы эконометрических моделей.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Что означает верификация модели. </a:t>
            </a:r>
          </a:p>
          <a:p>
            <a:pPr marL="609600" indent="-609600"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800" dirty="0" smtClean="0"/>
              <a:t>Какова природа связей между переменными в регрессионном анализе?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 можно без </a:t>
            </a:r>
            <a:r>
              <a:rPr lang="ru-RU" dirty="0" smtClean="0">
                <a:solidFill>
                  <a:srgbClr val="FF0000"/>
                </a:solidFill>
              </a:rPr>
              <a:t>математики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08" y="908720"/>
            <a:ext cx="3995936" cy="3696524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прочем можно так как современном мире много информационных технологий которые позволяют решить проблемы эконометрики. Но чтобы использовать эти программы вы ДОЛЖНЫ ЗНАТЬ  алгоритм их действий и  методы эконометрики)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5363524"/>
            <a:ext cx="7236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Например: Все бухгалтеры работают в 1С программе. Но они учили БУХГАЛТЕРИЮ а не 1 С.  Программы лишь упрощает их работу  </a:t>
            </a:r>
            <a:endParaRPr lang="ru-RU" sz="2400" dirty="0"/>
          </a:p>
        </p:txBody>
      </p:sp>
      <p:pic>
        <p:nvPicPr>
          <p:cNvPr id="2050" name="Picture 2" descr="G:\Мой диск\2022-2023\darslar\ekon kirish\ппт\картинка\22.jpg.cr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72816"/>
            <a:ext cx="453296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324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8136904" cy="100811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/>
            <a:r>
              <a:rPr lang="ru-RU" altLang="ru-RU" sz="4000" dirty="0" smtClean="0"/>
              <a:t>Необходимые требования и навыки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556792"/>
            <a:ext cx="7776864" cy="45365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Операции с векторами и матрицами.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Дифференциальное и интегральное исчисление.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Случайные величины. Функция распределения, закон распределения случайной величины Математическое ожидание, дисперсия, моменты распределения, асимметрия, эксцесс.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Нормальное распределение.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Предельные теоремы и закон больших чисел.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Статистическое оценивание неизвестных параметров. Точные и интервальные оценки.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Проверка статистических гипотез.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 smtClean="0"/>
              <a:t>Дисперсионный анализ.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490538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Основная литература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412875"/>
            <a:ext cx="8096250" cy="3816350"/>
          </a:xfrm>
        </p:spPr>
        <p:txBody>
          <a:bodyPr/>
          <a:lstStyle/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Гладилин,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А.В. Практикум по эконометрике /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А.В.Гладилин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А.Н.Герасимов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Е.И Громов. – Ростов н/Д: Феникс, 2011. – 326 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Практикум по эконометрике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учеб. пособие для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экон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вузов / И.И. Елисеева, С.В. Курышева, Н.М.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Гордеенко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[и др.]; под ред. И.И. Елисеевой. - 2-е изд.,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перераб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и доп. - М. : Финансы и статистика, 2008. - 344 с. : ил. +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опт. диск (CD).</a:t>
            </a:r>
          </a:p>
          <a:p>
            <a:pPr marL="457200" indent="-457200" algn="just" eaLnBrk="1" hangingPunct="1">
              <a:buFont typeface="+mj-lt"/>
              <a:buAutoNum type="arabicPeriod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Эконометрика 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учеб. для вузов по спец. 061700 "Статистика" / И.И. Елисеева, С.В. Курышева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Т.В.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Костеева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[и др.]; под ред. И.И. Елисеевой. - 2-е изд.,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перераб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и доп. - М.: Финансы и статистика, 2005. - 575 с.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000" b="1" smtClean="0"/>
              <a:t>Дополнительная литература </a:t>
            </a:r>
            <a:endParaRPr lang="ru-RU" altLang="ru-RU" sz="200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0" y="404813"/>
            <a:ext cx="9144000" cy="619283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smtClean="0"/>
              <a:t>Дайитбегов Д.М. Компьютерные технологии анализа данных в эконометрике. – М.: ИНФРА-М – Вузовский учебник, 2008. –578 с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smtClean="0"/>
              <a:t>Гармаш А.Н., Орлова И.В. Математические методы в управлении. Учеб. пособие. – М.: Вузовский учебник: ИНФРА-М, 2012. – 272 с.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Магнус, Я. Р</a:t>
            </a:r>
            <a:r>
              <a:rPr lang="ru-RU" altLang="ru-RU" sz="1400" b="1" u="sng" smtClean="0"/>
              <a:t>.</a:t>
            </a:r>
            <a:r>
              <a:rPr lang="ru-RU" altLang="ru-RU" sz="1400" smtClean="0"/>
              <a:t> Эконометрика: нач. курс : учеб. для вузов по экон. спец. / Я.Р. Магнус, П.К. Катышев, А.А. Пересецкий ; Акад нар. хоз-ва при Правительстве РФ. - [8-е изд.]. - М.: Дело, 2007. - 503 с.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Орлов, А. И</a:t>
            </a:r>
            <a:r>
              <a:rPr lang="ru-RU" altLang="ru-RU" sz="1400" smtClean="0"/>
              <a:t>. Эконометрика : учеб. для вузов / А.И. Орлов. - 3-е изд., перераб. и доп. - М. : Экзамен, 2004. - 574 с.</a:t>
            </a:r>
          </a:p>
          <a:p>
            <a:pPr>
              <a:buFont typeface="Calibri" pitchFamily="34" charset="0"/>
              <a:buAutoNum type="arabicPeriod"/>
            </a:pPr>
            <a:r>
              <a:rPr lang="ru-RU" altLang="ru-RU" sz="1400" smtClean="0"/>
              <a:t> Орлова И.В., Половников В.А. Экономико-математические методы и модели: компьютерное моделирование: Учеб. пособие. - 3-е изд., перераб. и доп. – М.: Вузовский учебник: ИНФРА-М, 2011. – 389 с. </a:t>
            </a:r>
          </a:p>
          <a:p>
            <a:pPr>
              <a:buFont typeface="Calibri" pitchFamily="34" charset="0"/>
              <a:buAutoNum type="arabicPeriod"/>
            </a:pPr>
            <a:r>
              <a:rPr lang="ru-RU" altLang="ru-RU" sz="1400" smtClean="0"/>
              <a:t>Орлова И.В. Экономико-математическое моделирование: Практическое пособие по решению задач. – 2-е изд., испр. и доп. – М.: Вузовский учебник: ИНФРА-М, 2012. – 140 с. </a:t>
            </a:r>
          </a:p>
          <a:p>
            <a:pPr>
              <a:buFont typeface="Calibri" pitchFamily="34" charset="0"/>
              <a:buAutoNum type="arabicPeriod"/>
            </a:pPr>
            <a:r>
              <a:rPr lang="ru-RU" altLang="ru-RU" sz="1400" smtClean="0"/>
              <a:t> Практикум по эконометрике: Учеб. пособие /Под ред. И.И.Елисеевой – М.: Финансы и статистика, 2012.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Практикум по эконометрике</a:t>
            </a:r>
            <a:r>
              <a:rPr lang="ru-RU" altLang="ru-RU" sz="1400" smtClean="0"/>
              <a:t> [Электронный ресурс]: базы данных и задача для самостоятельного решения / И.И. Елисеева, С.В. Курышева, Н.М. Гордеенко [и др.]; под ред. И.И. Елисеевой. - Электрон. текстовые дан. - М. : [б. и.], 2008. - эл. опт. диск (CD-ROM)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Эконометрика</a:t>
            </a:r>
            <a:r>
              <a:rPr lang="ru-RU" altLang="ru-RU" sz="1400" smtClean="0"/>
              <a:t> : учеб. для вузов по спец. "Статистика" и др. экон. спец. / В. С. Мхитарян [и др.] ; ред. В. С. Мхитарян. - М. : Проспект, 2009. - 380 с.</a:t>
            </a:r>
            <a:r>
              <a:rPr lang="ru-RU" altLang="ru-RU" sz="1400" b="1" u="sng" smtClean="0"/>
              <a:t> </a:t>
            </a:r>
            <a:endParaRPr lang="ru-RU" altLang="ru-RU" sz="1400" smtClean="0"/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Эконометрика в схемах</a:t>
            </a:r>
            <a:r>
              <a:rPr lang="ru-RU" altLang="ru-RU" sz="1400" smtClean="0"/>
              <a:t> и таблицах : учеб. пособие для вузов по спец. "Статистика", "Мат. методы в экономике" и др. экон. спец. / Н. М. Гореева [и др.] ; ред. С. А. Орехов. - М. : ЭКСМО, 2008. - 222 с.</a:t>
            </a:r>
          </a:p>
          <a:p>
            <a:pPr>
              <a:buFont typeface="Calibri" pitchFamily="34" charset="0"/>
              <a:buAutoNum type="arabicPeriod"/>
            </a:pPr>
            <a:r>
              <a:rPr lang="ru-RU" altLang="ru-RU" sz="1400" smtClean="0"/>
              <a:t>Экономико-математические методы и прикладные модели: учебник для бакалавров / В. В. Федосеев, А. Н. Гармаш, И. В. Орлова; под ред.В.В. Федосеева. – З-е изд., перераб. и под. – М.: Издательство Юрайт, 2012. – 328 с. – Серия: Бакалавр. Базовый курс. </a:t>
            </a:r>
          </a:p>
          <a:p>
            <a:pPr>
              <a:buFont typeface="Calibri" pitchFamily="34" charset="0"/>
              <a:buAutoNum type="arabicPeriod"/>
            </a:pPr>
            <a:r>
              <a:rPr lang="ru-RU" altLang="ru-RU" sz="1400" smtClean="0"/>
              <a:t>Эконометрика: Учебник/Под ред. И.И. Елисеевой – М.: Финансы и статистика, 2012.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altLang="ru-RU" sz="1400" b="1" smtClean="0"/>
              <a:t>Яновский, Л. П</a:t>
            </a:r>
            <a:r>
              <a:rPr lang="ru-RU" altLang="ru-RU" sz="1400" b="1" u="sng" smtClean="0"/>
              <a:t>.</a:t>
            </a:r>
            <a:r>
              <a:rPr lang="ru-RU" altLang="ru-RU" sz="1400" smtClean="0"/>
              <a:t> Введение в эконометрику: учеб. пособие для вузов по направлению "Экономика" / Л. П. Яновский, А. Г. Буховец ; ред. Л. П. Яновский</a:t>
            </a:r>
            <a:r>
              <a:rPr lang="ru-RU" altLang="ru-RU" sz="1600" smtClean="0"/>
              <a:t>. - 2-е изд., доп. - М. : КноРус, 2007. - 255 с.</a:t>
            </a:r>
          </a:p>
          <a:p>
            <a:pPr eaLnBrk="1" hangingPunct="1"/>
            <a:endParaRPr lang="ru-RU" altLang="ru-RU" sz="1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39750" y="-34925"/>
            <a:ext cx="8229600" cy="561975"/>
          </a:xfrm>
        </p:spPr>
        <p:txBody>
          <a:bodyPr/>
          <a:lstStyle/>
          <a:p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altLang="ru-RU" sz="1800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0" y="404813"/>
            <a:ext cx="8964613" cy="56880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altLang="ru-RU" sz="1800" smtClean="0"/>
              <a:t>http://www.nsu.ru/ef/tsy/ecmr/study.htm </a:t>
            </a:r>
            <a:r>
              <a:rPr lang="ru-RU" altLang="ru-RU" sz="1800" smtClean="0"/>
              <a:t> - </a:t>
            </a:r>
            <a:r>
              <a:rPr lang="ru-RU" altLang="ru-RU" sz="1800" smtClean="0">
                <a:solidFill>
                  <a:srgbClr val="0070C0"/>
                </a:solidFill>
              </a:rPr>
              <a:t>УЧЕБНЫЕ МАТЕРИАЛЫ ПО ЭКОНОМЕТРИКЕ И СТАТИСТИКЕ </a:t>
            </a:r>
          </a:p>
          <a:p>
            <a:pPr algn="just"/>
            <a:r>
              <a:rPr lang="en-US" altLang="ru-RU" sz="1800" smtClean="0"/>
              <a:t>http://www.nsu.ru/ef/tsy/ecmr/index.htm </a:t>
            </a:r>
            <a:r>
              <a:rPr lang="ru-RU" altLang="ru-RU" sz="1800" smtClean="0"/>
              <a:t>- </a:t>
            </a:r>
            <a:r>
              <a:rPr lang="ru-RU" altLang="ru-RU" sz="1800" smtClean="0">
                <a:solidFill>
                  <a:srgbClr val="0070C0"/>
                </a:solidFill>
              </a:rPr>
              <a:t>ЭКОНОМЕТРИЧЕСКАЯ СТРАНИЧКА: </a:t>
            </a:r>
            <a:r>
              <a:rPr lang="ru-RU" altLang="ru-RU" sz="1800" smtClean="0"/>
              <a:t>Учебные материалы по эконометрике (методички, лекции, программы). Ссылки на материалы аналогичной тематики. </a:t>
            </a:r>
          </a:p>
          <a:p>
            <a:pPr algn="just"/>
            <a:r>
              <a:rPr lang="ru-RU" altLang="ru-RU" sz="1800" smtClean="0"/>
              <a:t>http://www.nsu.ru/ef/tsy/ecmr/soft.htm 30 - </a:t>
            </a:r>
            <a:r>
              <a:rPr lang="ru-RU" altLang="ru-RU" sz="1800" smtClean="0">
                <a:solidFill>
                  <a:srgbClr val="0070C0"/>
                </a:solidFill>
              </a:rPr>
              <a:t>КОМПЬЮТЕРНЫЕ ПРОГРАММЫ (статистика и эконометрика) </a:t>
            </a:r>
          </a:p>
          <a:p>
            <a:pPr algn="just"/>
            <a:r>
              <a:rPr lang="en-US" altLang="ru-RU" sz="1800" smtClean="0"/>
              <a:t>http://www.iet.ru/archiv/zip/nosko.zip </a:t>
            </a:r>
            <a:r>
              <a:rPr lang="ru-RU" altLang="ru-RU" sz="1800" smtClean="0"/>
              <a:t> - В.П. </a:t>
            </a:r>
            <a:r>
              <a:rPr lang="ru-RU" altLang="ru-RU" sz="1800" smtClean="0">
                <a:solidFill>
                  <a:srgbClr val="0070C0"/>
                </a:solidFill>
              </a:rPr>
              <a:t>Носко «ЭКОНОМЕТРИКА ДЛЯ НАЧИНАЮЩИХ. Основные понятия, элементарные методы, границы применимости, интерпретация результатов» Москва, ИЭПП, 2000</a:t>
            </a:r>
            <a:r>
              <a:rPr lang="ru-RU" altLang="ru-RU" sz="1800" smtClean="0"/>
              <a:t>. </a:t>
            </a:r>
          </a:p>
          <a:p>
            <a:pPr algn="just"/>
            <a:r>
              <a:rPr lang="en-US" altLang="ru-RU" sz="1800" smtClean="0"/>
              <a:t>http://www.statsoft.ru/home/textbook/ </a:t>
            </a:r>
            <a:r>
              <a:rPr lang="ru-RU" altLang="ru-RU" sz="1800" smtClean="0"/>
              <a:t>- </a:t>
            </a:r>
            <a:r>
              <a:rPr lang="ru-RU" altLang="ru-RU" sz="1800" smtClean="0">
                <a:solidFill>
                  <a:srgbClr val="0070C0"/>
                </a:solidFill>
              </a:rPr>
              <a:t>Электронный учебник по статистике. StatSoft Учебник помогает понять основные понятия статистики и более полно представить диапазон применения статистических методов</a:t>
            </a:r>
            <a:r>
              <a:rPr lang="ru-RU" altLang="ru-RU" sz="1800" smtClean="0"/>
              <a:t>. </a:t>
            </a:r>
          </a:p>
          <a:p>
            <a:pPr algn="just"/>
            <a:r>
              <a:rPr lang="en-US" altLang="ru-RU" sz="1800" smtClean="0"/>
              <a:t>http://jenpc.nstu.nsk.su/uchebnik2/sod-nav.htm </a:t>
            </a:r>
          </a:p>
          <a:p>
            <a:pPr algn="just"/>
            <a:r>
              <a:rPr lang="en-US" altLang="ru-RU" sz="1800" smtClean="0"/>
              <a:t>http://infoscope.forth.ru/Statistics/trends/ARIMA/ModellingRules/index.html </a:t>
            </a:r>
          </a:p>
          <a:p>
            <a:pPr algn="just"/>
            <a:r>
              <a:rPr lang="en-US" altLang="ru-RU" sz="1800" smtClean="0"/>
              <a:t>http://molchanov.narod.ru/econometrics.html </a:t>
            </a:r>
          </a:p>
          <a:p>
            <a:pPr algn="just"/>
            <a:r>
              <a:rPr lang="en-US" altLang="ru-RU" sz="1800" smtClean="0"/>
              <a:t>http://molchanov.narod.ru/ucheb_posob/econometr_pract_2000.html </a:t>
            </a:r>
            <a:endParaRPr lang="ru-RU" altLang="ru-RU" sz="1800" smtClean="0"/>
          </a:p>
          <a:p>
            <a:pPr algn="just" eaLnBrk="1" hangingPunct="1"/>
            <a:r>
              <a:rPr lang="en-US" altLang="ru-RU" sz="1800" smtClean="0">
                <a:cs typeface="Times New Roman" pitchFamily="18" charset="0"/>
              </a:rPr>
              <a:t>http</a:t>
            </a:r>
            <a:r>
              <a:rPr lang="ru-RU" altLang="ru-RU" sz="1800" smtClean="0">
                <a:cs typeface="Times New Roman" pitchFamily="18" charset="0"/>
              </a:rPr>
              <a:t>://</a:t>
            </a:r>
            <a:r>
              <a:rPr lang="en-US" altLang="ru-RU" sz="1800" smtClean="0">
                <a:cs typeface="Times New Roman" pitchFamily="18" charset="0"/>
              </a:rPr>
              <a:t>econom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nsu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ru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lib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NFPK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Econometrics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index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htm </a:t>
            </a:r>
            <a:endParaRPr lang="ru-RU" altLang="ru-RU" sz="1800" smtClean="0">
              <a:cs typeface="Times New Roman" pitchFamily="18" charset="0"/>
            </a:endParaRPr>
          </a:p>
          <a:p>
            <a:pPr algn="just" eaLnBrk="1" hangingPunct="1"/>
            <a:r>
              <a:rPr lang="en-US" altLang="ru-RU" sz="1800" smtClean="0">
                <a:cs typeface="Times New Roman" pitchFamily="18" charset="0"/>
              </a:rPr>
              <a:t>http</a:t>
            </a:r>
            <a:r>
              <a:rPr lang="ru-RU" altLang="ru-RU" sz="1800" smtClean="0">
                <a:cs typeface="Times New Roman" pitchFamily="18" charset="0"/>
              </a:rPr>
              <a:t>://</a:t>
            </a:r>
            <a:r>
              <a:rPr lang="en-US" altLang="ru-RU" sz="1800" smtClean="0">
                <a:cs typeface="Times New Roman" pitchFamily="18" charset="0"/>
              </a:rPr>
              <a:t>econ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lse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ac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uk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courses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ec</a:t>
            </a:r>
            <a:r>
              <a:rPr lang="ru-RU" altLang="ru-RU" sz="1800" smtClean="0">
                <a:cs typeface="Times New Roman" pitchFamily="18" charset="0"/>
              </a:rPr>
              <a:t>220/</a:t>
            </a:r>
            <a:r>
              <a:rPr lang="en-US" altLang="ru-RU" sz="1800" smtClean="0">
                <a:cs typeface="Times New Roman" pitchFamily="18" charset="0"/>
              </a:rPr>
              <a:t>G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ieppt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series</a:t>
            </a:r>
            <a:r>
              <a:rPr lang="ru-RU" altLang="ru-RU" sz="1800" smtClean="0">
                <a:cs typeface="Times New Roman" pitchFamily="18" charset="0"/>
              </a:rPr>
              <a:t>2/#</a:t>
            </a:r>
            <a:r>
              <a:rPr lang="en-US" altLang="ru-RU" sz="1800" smtClean="0">
                <a:cs typeface="Times New Roman" pitchFamily="18" charset="0"/>
              </a:rPr>
              <a:t>review </a:t>
            </a:r>
            <a:endParaRPr lang="ru-RU" altLang="ru-RU" sz="1800" smtClean="0">
              <a:cs typeface="Times New Roman" pitchFamily="18" charset="0"/>
            </a:endParaRPr>
          </a:p>
          <a:p>
            <a:pPr algn="just" eaLnBrk="1" hangingPunct="1"/>
            <a:r>
              <a:rPr lang="en-US" altLang="ru-RU" sz="1800" smtClean="0">
                <a:cs typeface="Times New Roman" pitchFamily="18" charset="0"/>
              </a:rPr>
              <a:t>http</a:t>
            </a:r>
            <a:r>
              <a:rPr lang="ru-RU" altLang="ru-RU" sz="1800" smtClean="0">
                <a:cs typeface="Times New Roman" pitchFamily="18" charset="0"/>
              </a:rPr>
              <a:t>://</a:t>
            </a:r>
            <a:r>
              <a:rPr lang="en-US" altLang="ru-RU" sz="1800" smtClean="0">
                <a:cs typeface="Times New Roman" pitchFamily="18" charset="0"/>
              </a:rPr>
              <a:t>www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e</a:t>
            </a:r>
            <a:r>
              <a:rPr lang="ru-RU" altLang="ru-RU" sz="1800" smtClean="0">
                <a:cs typeface="Times New Roman" pitchFamily="18" charset="0"/>
              </a:rPr>
              <a:t>-</a:t>
            </a:r>
            <a:r>
              <a:rPr lang="en-US" altLang="ru-RU" sz="1800" smtClean="0">
                <a:cs typeface="Times New Roman" pitchFamily="18" charset="0"/>
              </a:rPr>
              <a:t>college</a:t>
            </a:r>
            <a:r>
              <a:rPr lang="ru-RU" altLang="ru-RU" sz="1800" smtClean="0">
                <a:cs typeface="Times New Roman" pitchFamily="18" charset="0"/>
              </a:rPr>
              <a:t>.</a:t>
            </a:r>
            <a:r>
              <a:rPr lang="en-US" altLang="ru-RU" sz="1800" smtClean="0">
                <a:cs typeface="Times New Roman" pitchFamily="18" charset="0"/>
              </a:rPr>
              <a:t>ru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xbooks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xbook</a:t>
            </a:r>
            <a:r>
              <a:rPr lang="ru-RU" altLang="ru-RU" sz="1800" smtClean="0">
                <a:cs typeface="Times New Roman" pitchFamily="18" charset="0"/>
              </a:rPr>
              <a:t>019/</a:t>
            </a:r>
            <a:r>
              <a:rPr lang="en-US" altLang="ru-RU" sz="1800" smtClean="0">
                <a:cs typeface="Times New Roman" pitchFamily="18" charset="0"/>
              </a:rPr>
              <a:t>book</a:t>
            </a:r>
            <a:r>
              <a:rPr lang="ru-RU" altLang="ru-RU" sz="1800" smtClean="0">
                <a:cs typeface="Times New Roman" pitchFamily="18" charset="0"/>
              </a:rPr>
              <a:t>/</a:t>
            </a:r>
            <a:r>
              <a:rPr lang="en-US" altLang="ru-RU" sz="1800" smtClean="0">
                <a:cs typeface="Times New Roman" pitchFamily="18" charset="0"/>
              </a:rPr>
              <a:t>index</a:t>
            </a:r>
            <a:endParaRPr lang="ru-RU" altLang="ru-RU" sz="180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969</TotalTime>
  <Words>2390</Words>
  <Application>Microsoft Office PowerPoint</Application>
  <PresentationFormat>Экран (4:3)</PresentationFormat>
  <Paragraphs>197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Углы</vt:lpstr>
      <vt:lpstr>Введение в Эконометрику  Первое занятие </vt:lpstr>
      <vt:lpstr>Презентация PowerPoint</vt:lpstr>
      <vt:lpstr>Презентация PowerPoint</vt:lpstr>
      <vt:lpstr>Что нужно знать перед тем как начат изучения эконометрику?</vt:lpstr>
      <vt:lpstr>А можно без математики?</vt:lpstr>
      <vt:lpstr>Необходимые требования и навыки</vt:lpstr>
      <vt:lpstr>Основная литература</vt:lpstr>
      <vt:lpstr>Дополнительная литература </vt:lpstr>
      <vt:lpstr>ИНТЕРНЕТ-РЕСУРСЫ</vt:lpstr>
      <vt:lpstr>Тема 1. Эконометрическое моделирование</vt:lpstr>
      <vt:lpstr>Назначение эконометрики</vt:lpstr>
      <vt:lpstr>Различные толкования эконометрики </vt:lpstr>
      <vt:lpstr>История эконометрики как науки</vt:lpstr>
      <vt:lpstr>Хватит истории? </vt:lpstr>
      <vt:lpstr>Предмет эконометрики </vt:lpstr>
      <vt:lpstr>Прикладные цели эконометрики</vt:lpstr>
      <vt:lpstr>СТРУКТУРА ЭКОНОМЕТРИЧЕСКОГО ИССЛЕДОВАНИЯ</vt:lpstr>
      <vt:lpstr>ЧТО ТАКОЕ МОДЕЛЬ? </vt:lpstr>
      <vt:lpstr>Презентация PowerPoint</vt:lpstr>
      <vt:lpstr>Экономические модели</vt:lpstr>
      <vt:lpstr>Модели нужны, чтобы: </vt:lpstr>
      <vt:lpstr>Презентация PowerPoint</vt:lpstr>
      <vt:lpstr>Является ли упрощение проблемой? </vt:lpstr>
      <vt:lpstr>Презентация PowerPoint</vt:lpstr>
      <vt:lpstr>Для применения эконометрического анализа необходимы</vt:lpstr>
      <vt:lpstr>Задачи эконометрики</vt:lpstr>
      <vt:lpstr>ПОСЛЕДОВАТЕЛЬНОСТЬ ЭТАПОВ ЭКОНОМЕТРИЧЕСКОГО ИССЛЕДОВАНИЯ</vt:lpstr>
      <vt:lpstr>Этапы эконометрического моделирования</vt:lpstr>
      <vt:lpstr>Пример: Кейнсианская теория потребления</vt:lpstr>
      <vt:lpstr>ТИПЫ ДАННЫХ</vt:lpstr>
      <vt:lpstr>ВИДЫ ЗАВИСИМОСТЕЙ МЕЖДУ ПЕРЕМЕННЫМИ</vt:lpstr>
      <vt:lpstr>РЕГРЕССИОННЫЙ АНАЛИЗ</vt:lpstr>
      <vt:lpstr>Видео рооолик</vt:lpstr>
      <vt:lpstr>ТИПЫ МОДЕЛЕЙ</vt:lpstr>
      <vt:lpstr>ПРИМЕРЫ</vt:lpstr>
      <vt:lpstr> ПРИМЕРЫ ЭКОНОМЕТРИЧЕСКИХ МОДЕЛЕЙ  Модель спроса и предложения</vt:lpstr>
      <vt:lpstr>Презентация PowerPoint</vt:lpstr>
      <vt:lpstr>РЕГРЕССИОННАЯ МОДЕЛЬ</vt:lpstr>
      <vt:lpstr>РЕГРЕССИОННАЯ МОДЕЛЬ: состав переменных </vt:lpstr>
      <vt:lpstr>ПРИРОДА РЕГРЕССОРОВ</vt:lpstr>
      <vt:lpstr>Вопросы для самопроверки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</dc:creator>
  <cp:lastModifiedBy>Windows User</cp:lastModifiedBy>
  <cp:revision>49</cp:revision>
  <dcterms:created xsi:type="dcterms:W3CDTF">2012-09-27T06:39:43Z</dcterms:created>
  <dcterms:modified xsi:type="dcterms:W3CDTF">2022-09-14T15:25:57Z</dcterms:modified>
</cp:coreProperties>
</file>